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.jpeg" ContentType="image/jpeg"/>
  <Override PartName="/ppt/media/image21.jpeg" ContentType="image/jpeg"/>
  <Override PartName="/ppt/media/image18.jpeg" ContentType="image/jpeg"/>
  <Override PartName="/ppt/media/image4.jpeg" ContentType="image/jpeg"/>
  <Override PartName="/ppt/media/image10.jpeg" ContentType="image/jpeg"/>
  <Override PartName="/ppt/media/image22.jpeg" ContentType="image/jpeg"/>
  <Override PartName="/ppt/media/image19.jpeg" ContentType="image/jpeg"/>
  <Override PartName="/ppt/media/image5.jpeg" ContentType="image/jpeg"/>
  <Override PartName="/ppt/media/image11.jpeg" ContentType="image/jpeg"/>
  <Override PartName="/ppt/media/image6.jpeg" ContentType="image/jpeg"/>
  <Override PartName="/ppt/media/image12.jpeg" ContentType="image/jpeg"/>
  <Override PartName="/ppt/media/image7.jpeg" ContentType="image/jpeg"/>
  <Override PartName="/ppt/media/image13.jpeg" ContentType="image/jpeg"/>
  <Override PartName="/ppt/media/image8.jpeg" ContentType="image/jpeg"/>
  <Override PartName="/ppt/media/image14.jpeg" ContentType="image/jpeg"/>
  <Override PartName="/ppt/media/image9.jpeg" ContentType="image/jpeg"/>
  <Override PartName="/ppt/media/image15.jpeg" ContentType="image/jpeg"/>
  <Override PartName="/ppt/media/image17.gif" ContentType="image/gif"/>
  <Override PartName="/ppt/media/image1.jpeg" ContentType="image/jpeg"/>
  <Override PartName="/ppt/media/image16.jpeg" ContentType="image/jpeg"/>
  <Override PartName="/ppt/media/image2.jpeg" ContentType="image/jpeg"/>
  <Override PartName="/ppt/media/image20.jpeg" ContentType="image/jpe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1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11C1E1E1-5171-4101-A1B1-8171C171E1C1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4204800"/>
          </a:xfrm>
          <a:prstGeom prst="rect">
            <a:avLst/>
          </a:prstGeom>
        </p:spPr>
      </p:sp>
      <p:sp>
        <p:nvSpPr>
          <p:cNvPr id="6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316111-61C1-4121-A141-E1619171111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4204800"/>
          </a:xfrm>
          <a:prstGeom prst="rect">
            <a:avLst/>
          </a:prstGeom>
        </p:spPr>
      </p:sp>
      <p:sp>
        <p:nvSpPr>
          <p:cNvPr id="6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61D181-6121-41F1-8111-7121513191D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texte-titreKlik om de stijl te bewerken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fr-FR" sz="3200">
                <a:solidFill>
                  <a:srgbClr val="8b8b8b"/>
                </a:solidFill>
                <a:latin typeface="Calibri"/>
              </a:rPr>
              <a:t>Huitième niveau de plan</a:t>
            </a:r>
            <a:endParaRPr/>
          </a:p>
          <a:p>
            <a:r>
              <a:rPr lang="fr-FR" sz="3200">
                <a:solidFill>
                  <a:srgbClr val="8b8b8b"/>
                </a:solidFill>
                <a:latin typeface="Calibri"/>
              </a:rPr>
              <a:t>Neuvième niveau de planKlik om het opmaakprofiel van de modelondertitel te bewerken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 sz="1200">
                <a:solidFill>
                  <a:srgbClr val="8b8b8b"/>
                </a:solidFill>
                <a:latin typeface="Calibri"/>
              </a:rPr>
              <a:t>16/11/2010</a:t>
            </a:r>
            <a:endParaRPr/>
          </a:p>
        </p:txBody>
      </p:sp>
      <p:sp>
        <p:nvSpPr>
          <p:cNvPr id="3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410161-6151-41A1-A1F1-11B101519131}" type="slidenum">
              <a:rPr lang="fr-FR" sz="1200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fr-FR" sz="4400">
                <a:solidFill>
                  <a:srgbClr val="000000"/>
                </a:solidFill>
                <a:latin typeface="Calibri"/>
              </a:rPr>
              <a:t>Cliquez pour éditer le format du texte-titreKlik om de stijl te bewerken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Huitième niveau de plan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Neuvième niveau de planKlik om de modelstijlen te bewerken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Tweede niveau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Derde niveau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Vierde niveau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Vijfde niveau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 sz="1200">
                <a:solidFill>
                  <a:srgbClr val="8b8b8b"/>
                </a:solidFill>
                <a:latin typeface="Calibri"/>
              </a:rPr>
              <a:t>16/11/2010</a:t>
            </a:r>
            <a:endParaRPr/>
          </a:p>
        </p:txBody>
      </p:sp>
      <p:sp>
        <p:nvSpPr>
          <p:cNvPr id="8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21715131-7181-4101-B181-B1A151C16171}" type="slidenum">
              <a:rPr lang="fr-FR" sz="1200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mailto:marieke@amstelfilm.nl" TargetMode="External"/><Relationship Id="rId2" Type="http://schemas.openxmlformats.org/officeDocument/2006/relationships/hyperlink" Target="http://www.amstelfilm.nl/illegal" TargetMode="Externa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/>
          <p:cNvSpPr txBox="1"/>
          <p:nvPr/>
        </p:nvSpPr>
        <p:spPr>
          <a:xfrm>
            <a:off x="755640" y="3905640"/>
            <a:ext cx="7488360" cy="1235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000">
                <a:solidFill>
                  <a:srgbClr val="000000"/>
                </a:solidFill>
                <a:latin typeface="Calibri"/>
              </a:rPr>
              <a:t>Release information</a:t>
            </a:r>
            <a:endParaRPr/>
          </a:p>
        </p:txBody>
      </p:sp>
      <p:pic>
        <p:nvPicPr>
          <p:cNvPr descr="" id="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220000" y="908640"/>
            <a:ext cx="3001320" cy="4001760"/>
          </a:xfrm>
          <a:prstGeom prst="rect">
            <a:avLst/>
          </a:prstGeom>
        </p:spPr>
      </p:pic>
      <p:pic>
        <p:nvPicPr>
          <p:cNvPr descr="" id="17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40" y="1484640"/>
            <a:ext cx="2088000" cy="25354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To explore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457200" y="16002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 sz="2600"/>
              <a:t>Working with other EU distributors </a:t>
            </a:r>
            <a:endParaRPr/>
          </a:p>
          <a:p>
            <a:r>
              <a:rPr lang="fr-FR" sz="2600"/>
              <a:t>How accurate is illegal in The Netherlands?</a:t>
            </a:r>
            <a:endParaRPr/>
          </a:p>
          <a:p>
            <a:r>
              <a:rPr lang="fr-FR" sz="2600"/>
              <a:t>Get in touch with political organizations</a:t>
            </a:r>
            <a:endParaRPr/>
          </a:p>
          <a:p>
            <a:r>
              <a:rPr lang="fr-FR" sz="2600"/>
              <a:t>…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55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4365000"/>
            <a:ext cx="3330000" cy="18716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CONTACT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467640" y="48690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/>
              <a:t>For questions or info: </a:t>
            </a:r>
            <a:r>
              <a:rPr lang="fr-FR">
                <a:hlinkClick r:id="rId1"/>
              </a:rPr>
              <a:t>marieke@amstelfilm.nl</a:t>
            </a:r>
            <a:endParaRPr/>
          </a:p>
          <a:p>
            <a:r>
              <a:rPr lang="fr-FR"/>
              <a:t>	</a:t>
            </a:r>
            <a:r>
              <a:rPr lang="fr-FR"/>
              <a:t>	</a:t>
            </a:r>
            <a:r>
              <a:rPr lang="fr-FR"/>
              <a:t>	</a:t>
            </a:r>
            <a:r>
              <a:rPr lang="fr-FR">
                <a:hlinkClick r:id="rId2"/>
              </a:rPr>
              <a:t>www.amstelfilm.nl/illegal</a:t>
            </a:r>
            <a:r>
              <a:rPr lang="fr-FR"/>
              <a:t> </a:t>
            </a:r>
            <a:endParaRPr/>
          </a:p>
        </p:txBody>
      </p:sp>
      <p:pic>
        <p:nvPicPr>
          <p:cNvPr descr="" id="5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64000" y="2061000"/>
            <a:ext cx="1288800" cy="1656000"/>
          </a:xfrm>
          <a:prstGeom prst="rect">
            <a:avLst/>
          </a:prstGeom>
        </p:spPr>
      </p:pic>
      <p:pic>
        <p:nvPicPr>
          <p:cNvPr descr="" id="5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627640" y="2061000"/>
            <a:ext cx="1439640" cy="174852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ABOUT AMSTELFILM</a:t>
            </a:r>
            <a:endParaRPr/>
          </a:p>
        </p:txBody>
      </p:sp>
      <p:sp>
        <p:nvSpPr>
          <p:cNvPr id="19" name="TextShape 2"/>
          <p:cNvSpPr txBox="1"/>
          <p:nvPr/>
        </p:nvSpPr>
        <p:spPr>
          <a:xfrm>
            <a:off x="457200" y="16002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 sz="2800"/>
              <a:t>
</a:t>
            </a:r>
            <a:endParaRPr/>
          </a:p>
        </p:txBody>
      </p:sp>
      <p:sp>
        <p:nvSpPr>
          <p:cNvPr id="20" name="CustomShape 3"/>
          <p:cNvSpPr/>
          <p:nvPr/>
        </p:nvSpPr>
        <p:spPr>
          <a:xfrm>
            <a:off x="609480" y="1752480"/>
            <a:ext cx="8138520" cy="356652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young film distribution company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passion for art house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future of digital cinema, Amstelfilm releases its films mostly in a digital format (e-cinema) and is currently investigating the digital future of cinema going.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how to create a larger audience for small, beautiful films?</a:t>
            </a:r>
            <a:endParaRPr/>
          </a:p>
          <a:p>
            <a:endParaRPr/>
          </a:p>
        </p:txBody>
      </p:sp>
      <p:pic>
        <p:nvPicPr>
          <p:cNvPr descr="" id="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4365000"/>
            <a:ext cx="1418400" cy="2087640"/>
          </a:xfrm>
          <a:prstGeom prst="rect">
            <a:avLst/>
          </a:prstGeom>
        </p:spPr>
      </p:pic>
      <p:pic>
        <p:nvPicPr>
          <p:cNvPr descr="" id="2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000" y="4365000"/>
            <a:ext cx="1464120" cy="2087640"/>
          </a:xfrm>
          <a:prstGeom prst="rect">
            <a:avLst/>
          </a:prstGeom>
        </p:spPr>
      </p:pic>
      <p:pic>
        <p:nvPicPr>
          <p:cNvPr descr="" id="23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14040" y="4365000"/>
            <a:ext cx="1514520" cy="2087640"/>
          </a:xfrm>
          <a:prstGeom prst="rect">
            <a:avLst/>
          </a:prstGeom>
        </p:spPr>
      </p:pic>
      <p:pic>
        <p:nvPicPr>
          <p:cNvPr descr="" id="24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640" y="4365000"/>
            <a:ext cx="1481040" cy="2087640"/>
          </a:xfrm>
          <a:prstGeom prst="rect">
            <a:avLst/>
          </a:prstGeom>
        </p:spPr>
      </p:pic>
      <p:pic>
        <p:nvPicPr>
          <p:cNvPr descr="" id="25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308360" y="4581000"/>
            <a:ext cx="1193760" cy="14497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Cinema in The Netherlands</a:t>
            </a:r>
            <a:endParaRPr/>
          </a:p>
        </p:txBody>
      </p:sp>
      <p:sp>
        <p:nvSpPr>
          <p:cNvPr id="27" name="TextShape 2"/>
          <p:cNvSpPr txBox="1"/>
          <p:nvPr/>
        </p:nvSpPr>
        <p:spPr>
          <a:xfrm>
            <a:off x="457200" y="16002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 sz="2800"/>
              <a:t>239 Movie theatres</a:t>
            </a:r>
            <a:endParaRPr/>
          </a:p>
          <a:p>
            <a:r>
              <a:rPr lang="fr-FR" sz="2800"/>
              <a:t>755 Screens</a:t>
            </a:r>
            <a:endParaRPr/>
          </a:p>
          <a:p>
            <a:r>
              <a:rPr lang="fr-FR" sz="2800"/>
              <a:t>126.355 Seats</a:t>
            </a:r>
            <a:endParaRPr/>
          </a:p>
          <a:p>
            <a:r>
              <a:rPr lang="fr-FR" sz="2800"/>
              <a:t>Statistics in 2009:</a:t>
            </a:r>
            <a:r>
              <a:rPr lang="fr-FR" sz="2800"/>
              <a:t>
</a:t>
            </a:r>
            <a:r>
              <a:rPr lang="fr-FR" sz="2800"/>
              <a:t>Number of visitors: 27.338.000 (16% growth)</a:t>
            </a:r>
            <a:r>
              <a:rPr lang="fr-FR" sz="2800"/>
              <a:t>
</a:t>
            </a:r>
            <a:r>
              <a:rPr lang="fr-FR" sz="2800"/>
              <a:t>Box office: € 200.975.000,- (21,8% growth)</a:t>
            </a:r>
            <a:r>
              <a:rPr lang="fr-FR" sz="2800"/>
              <a:t>
</a:t>
            </a:r>
            <a:r>
              <a:rPr lang="fr-FR" sz="2800"/>
              <a:t>Average admission per person: € 7,36 (4,8% growth)</a:t>
            </a:r>
            <a:endParaRPr/>
          </a:p>
        </p:txBody>
      </p:sp>
      <p:pic>
        <p:nvPicPr>
          <p:cNvPr descr="" id="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48000" y="4653000"/>
            <a:ext cx="2282760" cy="1799640"/>
          </a:xfrm>
          <a:prstGeom prst="rect">
            <a:avLst/>
          </a:prstGeom>
        </p:spPr>
      </p:pic>
      <p:pic>
        <p:nvPicPr>
          <p:cNvPr descr="" id="2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4653000"/>
            <a:ext cx="2667960" cy="1799640"/>
          </a:xfrm>
          <a:prstGeom prst="rect">
            <a:avLst/>
          </a:prstGeom>
        </p:spPr>
      </p:pic>
      <p:pic>
        <p:nvPicPr>
          <p:cNvPr descr="" id="30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000" y="4653000"/>
            <a:ext cx="2711880" cy="1799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ILLÉGAL</a:t>
            </a:r>
            <a:endParaRPr/>
          </a:p>
        </p:txBody>
      </p:sp>
      <p:sp>
        <p:nvSpPr>
          <p:cNvPr id="32" name="TextShape 2"/>
          <p:cNvSpPr txBox="1"/>
          <p:nvPr/>
        </p:nvSpPr>
        <p:spPr>
          <a:xfrm>
            <a:off x="323640" y="1340640"/>
            <a:ext cx="8424720" cy="554940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fr-FR" sz="2000"/>
              <a:t>Impressive, heart rending and current drama of a Russian mother who fights her eviction</a:t>
            </a:r>
            <a:endParaRPr/>
          </a:p>
          <a:p>
            <a:endParaRPr/>
          </a:p>
          <a:p>
            <a:r>
              <a:rPr b="1" lang="fr-FR" sz="2000"/>
              <a:t>Info</a:t>
            </a:r>
            <a:endParaRPr/>
          </a:p>
          <a:p>
            <a:r>
              <a:rPr lang="fr-FR" sz="2000"/>
              <a:t>Director: Olivier Masset-Depasse </a:t>
            </a:r>
            <a:endParaRPr/>
          </a:p>
          <a:p>
            <a:r>
              <a:rPr lang="fr-FR" sz="2000"/>
              <a:t>Country: Belgium, France, Luxemburg </a:t>
            </a:r>
            <a:endParaRPr/>
          </a:p>
          <a:p>
            <a:r>
              <a:rPr lang="fr-FR" sz="2000"/>
              <a:t>Language: French, English, Russian</a:t>
            </a:r>
            <a:endParaRPr/>
          </a:p>
          <a:p>
            <a:r>
              <a:rPr lang="fr-FR" sz="2000"/>
              <a:t>Length : 90 min </a:t>
            </a:r>
            <a:endParaRPr/>
          </a:p>
          <a:p>
            <a:r>
              <a:rPr lang="fr-FR" sz="2000"/>
              <a:t>Genre : Drama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860000" y="2061000"/>
            <a:ext cx="3519720" cy="1979640"/>
          </a:xfrm>
          <a:prstGeom prst="rect">
            <a:avLst/>
          </a:prstGeom>
        </p:spPr>
      </p:pic>
      <p:pic>
        <p:nvPicPr>
          <p:cNvPr descr="" id="3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4365000"/>
            <a:ext cx="3521880" cy="1979640"/>
          </a:xfrm>
          <a:prstGeom prst="rect">
            <a:avLst/>
          </a:prstGeom>
        </p:spPr>
      </p:pic>
      <p:sp>
        <p:nvSpPr>
          <p:cNvPr id="35" name="CustomShape 3"/>
          <p:cNvSpPr/>
          <p:nvPr/>
        </p:nvSpPr>
        <p:spPr>
          <a:xfrm>
            <a:off x="4356000" y="4221000"/>
            <a:ext cx="3888000" cy="3018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000000"/>
                </a:solidFill>
                <a:latin typeface="Calibri"/>
              </a:rPr>
              <a:t>Important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Belgian candidate for Best Foreign Language Film for the 83rd Academy Awards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Played at Cannes Festival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Current themes: integration and humanity</a:t>
            </a:r>
            <a:endParaRPr/>
          </a:p>
          <a:p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RELEASE ILLÉGAL</a:t>
            </a:r>
            <a:endParaRPr/>
          </a:p>
        </p:txBody>
      </p:sp>
      <p:sp>
        <p:nvSpPr>
          <p:cNvPr id="37" name="TextShape 2"/>
          <p:cNvSpPr txBox="1"/>
          <p:nvPr/>
        </p:nvSpPr>
        <p:spPr>
          <a:xfrm>
            <a:off x="457200" y="16002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fr-FR"/>
              <a:t>Release date: 31 March 2011</a:t>
            </a:r>
            <a:endParaRPr/>
          </a:p>
          <a:p>
            <a:pPr algn="just"/>
            <a:r>
              <a:rPr lang="fr-FR" sz="2600"/>
              <a:t>7-8 copy’s: 3 of 35mm and 4-5 digital prints</a:t>
            </a:r>
            <a:endParaRPr/>
          </a:p>
          <a:p>
            <a:pPr algn="just"/>
            <a:r>
              <a:rPr lang="fr-FR" sz="2600"/>
              <a:t>Enthusiastic programmers</a:t>
            </a:r>
            <a:endParaRPr/>
          </a:p>
          <a:p>
            <a:pPr algn="just"/>
            <a:r>
              <a:rPr lang="fr-FR" sz="2600"/>
              <a:t>Too much competition in February</a:t>
            </a:r>
            <a:endParaRPr/>
          </a:p>
          <a:p>
            <a:pPr algn="just"/>
            <a:r>
              <a:rPr lang="fr-FR" sz="2600"/>
              <a:t>2 festivals (IFFR &amp;MTM)</a:t>
            </a:r>
            <a:endParaRPr/>
          </a:p>
          <a:p>
            <a:pPr algn="just"/>
            <a:r>
              <a:rPr lang="fr-FR" sz="2600"/>
              <a:t>Small budget</a:t>
            </a:r>
            <a:endParaRPr/>
          </a:p>
          <a:p>
            <a:endParaRPr/>
          </a:p>
        </p:txBody>
      </p:sp>
      <p:pic>
        <p:nvPicPr>
          <p:cNvPr descr="" id="3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284000" y="4077000"/>
            <a:ext cx="3528000" cy="198288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MARKETING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457200" y="1600200"/>
            <a:ext cx="8229240" cy="9996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/>
              <a:t>Mostly a free publicity driven campaign with a focus on the issue of immigration en humanity (which are very actual at the moment, due to political changes all over Europe)</a:t>
            </a:r>
            <a:endParaRPr/>
          </a:p>
          <a:p>
            <a:endParaRPr/>
          </a:p>
          <a:p>
            <a:endParaRPr/>
          </a:p>
          <a:p>
            <a:r>
              <a:rPr lang="fr-FR"/>
              <a:t>Primary Target Audience:</a:t>
            </a:r>
            <a:endParaRPr/>
          </a:p>
          <a:p>
            <a:r>
              <a:rPr lang="fr-FR"/>
              <a:t>25+, mostly female, higher educated</a:t>
            </a:r>
            <a:endParaRPr/>
          </a:p>
          <a:p>
            <a:r>
              <a:rPr lang="fr-FR"/>
              <a:t>Regular visitors of arthouse cinemas</a:t>
            </a:r>
            <a:endParaRPr/>
          </a:p>
          <a:p>
            <a:r>
              <a:rPr lang="fr-FR"/>
              <a:t>Secondary Target Audience:</a:t>
            </a:r>
            <a:endParaRPr/>
          </a:p>
          <a:p>
            <a:r>
              <a:rPr lang="fr-FR"/>
              <a:t>People interested in politics and news</a:t>
            </a:r>
            <a:endParaRPr/>
          </a:p>
          <a:p>
            <a:r>
              <a:rPr lang="fr-FR"/>
              <a:t>People in some way connected to issues of immigration and/or illegal refugees</a:t>
            </a:r>
            <a:endParaRPr/>
          </a:p>
          <a:p>
            <a:r>
              <a:rPr lang="fr-FR"/>
              <a:t>University students of cultural anthropology and politics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FESTIVALS</a:t>
            </a:r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457200" y="1600200"/>
            <a:ext cx="8229240" cy="7074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fr-FR" sz="2600">
                <a:latin typeface="Calibri"/>
              </a:rPr>
              <a:t>International Film Festival Rotterdam (IFFR)</a:t>
            </a:r>
            <a:endParaRPr/>
          </a:p>
          <a:p>
            <a:pPr algn="just"/>
            <a:r>
              <a:rPr lang="fr-FR" sz="2600">
                <a:latin typeface="Calibri"/>
              </a:rPr>
              <a:t>One of the larger festivals in Europe</a:t>
            </a:r>
            <a:endParaRPr/>
          </a:p>
          <a:p>
            <a:pPr algn="just"/>
            <a:r>
              <a:rPr lang="fr-FR" sz="2600">
                <a:latin typeface="Calibri"/>
              </a:rPr>
              <a:t>Offers a quality selection of worldwide independent, innovative and experimental cinema </a:t>
            </a:r>
            <a:endParaRPr/>
          </a:p>
          <a:p>
            <a:pPr algn="just"/>
            <a:r>
              <a:rPr lang="fr-FR" sz="2600">
                <a:latin typeface="Calibri"/>
              </a:rPr>
              <a:t>21 January - 6 February</a:t>
            </a:r>
            <a:endParaRPr/>
          </a:p>
          <a:p>
            <a:pPr algn="just"/>
            <a:r>
              <a:rPr lang="fr-FR" sz="2600">
                <a:latin typeface="Calibri"/>
              </a:rPr>
              <a:t>Results in promotion through their communication channels</a:t>
            </a:r>
            <a:endParaRPr/>
          </a:p>
          <a:p>
            <a:pPr algn="just"/>
            <a:r>
              <a:rPr lang="fr-FR" sz="2600">
                <a:latin typeface="Calibri"/>
              </a:rPr>
              <a:t>Press junket with director, resulting in extra media attention (articles/interviews)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00" y="4581000"/>
            <a:ext cx="2082960" cy="1829160"/>
          </a:xfrm>
          <a:prstGeom prst="rect">
            <a:avLst/>
          </a:prstGeom>
        </p:spPr>
      </p:pic>
      <p:pic>
        <p:nvPicPr>
          <p:cNvPr descr="" id="4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4461120"/>
            <a:ext cx="3024000" cy="20160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4941000"/>
            <a:ext cx="6400440" cy="1580760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FESTIVALS</a:t>
            </a:r>
            <a:endParaRPr/>
          </a:p>
        </p:txBody>
      </p:sp>
      <p:sp>
        <p:nvSpPr>
          <p:cNvPr id="47" name="TextShape 2"/>
          <p:cNvSpPr txBox="1"/>
          <p:nvPr/>
        </p:nvSpPr>
        <p:spPr>
          <a:xfrm>
            <a:off x="457200" y="1600200"/>
            <a:ext cx="8229240" cy="713700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fr-FR">
                <a:latin typeface="Calibri"/>
              </a:rPr>
              <a:t>Movies That Matter</a:t>
            </a:r>
            <a:endParaRPr/>
          </a:p>
          <a:p>
            <a:pPr algn="just"/>
            <a:r>
              <a:rPr lang="fr-FR" sz="2800">
                <a:latin typeface="Calibri"/>
              </a:rPr>
              <a:t>The international film and debate festival of Amnesty International</a:t>
            </a:r>
            <a:endParaRPr/>
          </a:p>
          <a:p>
            <a:pPr algn="just"/>
            <a:r>
              <a:rPr i="1" lang="fr-FR" sz="2800">
                <a:latin typeface="Calibri"/>
              </a:rPr>
              <a:t>Illégal</a:t>
            </a:r>
            <a:r>
              <a:rPr lang="fr-FR" sz="2800">
                <a:latin typeface="Calibri"/>
              </a:rPr>
              <a:t> fits in perfectly with the integration and humanity themes</a:t>
            </a:r>
            <a:endParaRPr/>
          </a:p>
          <a:p>
            <a:pPr algn="just"/>
            <a:r>
              <a:rPr lang="fr-FR" sz="2800">
                <a:latin typeface="Calibri"/>
              </a:rPr>
              <a:t>Festival: 24-30 March, The Hague</a:t>
            </a:r>
            <a:endParaRPr/>
          </a:p>
          <a:p>
            <a:pPr algn="just"/>
            <a:r>
              <a:rPr lang="fr-FR" sz="2800">
                <a:latin typeface="Calibri"/>
              </a:rPr>
              <a:t>promotion through their communication channels</a:t>
            </a:r>
            <a:endParaRPr/>
          </a:p>
          <a:p>
            <a:pPr algn="just"/>
            <a:r>
              <a:rPr lang="fr-FR" sz="2800">
                <a:latin typeface="Calibri"/>
              </a:rPr>
              <a:t>Press junket with director, resulting in extra media attention (articles/interviews)</a:t>
            </a:r>
            <a:endParaRPr/>
          </a:p>
          <a:p>
            <a:pPr algn="just"/>
            <a:r>
              <a:rPr lang="fr-FR" sz="2800">
                <a:latin typeface="Calibri"/>
              </a:rPr>
              <a:t>&amp;</a:t>
            </a:r>
            <a:endParaRPr/>
          </a:p>
          <a:p>
            <a:pPr algn="just"/>
            <a:r>
              <a:rPr lang="fr-FR" sz="2800">
                <a:latin typeface="Calibri"/>
              </a:rPr>
              <a:t>Tour in March along 12 theaters</a:t>
            </a:r>
            <a:endParaRPr/>
          </a:p>
          <a:p>
            <a:endParaRPr/>
          </a:p>
        </p:txBody>
      </p:sp>
      <p:pic>
        <p:nvPicPr>
          <p:cNvPr descr="" id="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36360" y="4869000"/>
            <a:ext cx="1260000" cy="17758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fr-FR" sz="4400">
                <a:solidFill>
                  <a:srgbClr val="000000"/>
                </a:solidFill>
                <a:latin typeface="Calibri"/>
              </a:rPr>
              <a:t>And…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457200" y="1412640"/>
            <a:ext cx="8229240" cy="5670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 sz="2600"/>
              <a:t>Avant premieres (political org.)</a:t>
            </a:r>
            <a:endParaRPr/>
          </a:p>
          <a:p>
            <a:r>
              <a:rPr lang="fr-FR" sz="2600"/>
              <a:t>Press screenings  &amp; filmmarket</a:t>
            </a:r>
            <a:endParaRPr/>
          </a:p>
          <a:p>
            <a:r>
              <a:rPr lang="fr-FR" sz="2600"/>
              <a:t>Offline Advertising </a:t>
            </a:r>
            <a:endParaRPr/>
          </a:p>
          <a:p>
            <a:r>
              <a:rPr lang="fr-FR" sz="2600"/>
              <a:t>post cards/ flyers and posters </a:t>
            </a:r>
            <a:endParaRPr/>
          </a:p>
          <a:p>
            <a:r>
              <a:rPr lang="fr-FR" sz="2600"/>
              <a:t>Filmdepot.nl: website for digital PR material</a:t>
            </a:r>
            <a:endParaRPr/>
          </a:p>
          <a:p>
            <a:r>
              <a:rPr lang="fr-FR" sz="2600"/>
              <a:t>Media maps </a:t>
            </a:r>
            <a:endParaRPr/>
          </a:p>
          <a:p>
            <a:r>
              <a:rPr lang="fr-FR" sz="2600"/>
              <a:t>Online sweepstakes with free tickets</a:t>
            </a:r>
            <a:endParaRPr/>
          </a:p>
          <a:p>
            <a:r>
              <a:rPr lang="fr-FR" sz="2600"/>
              <a:t>Twitter/youtube/facebook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5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56000" y="3789000"/>
            <a:ext cx="3718800" cy="2424960"/>
          </a:xfrm>
          <a:prstGeom prst="rect">
            <a:avLst/>
          </a:prstGeom>
        </p:spPr>
      </p:pic>
      <p:pic>
        <p:nvPicPr>
          <p:cNvPr descr="" id="5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4365000"/>
            <a:ext cx="3330000" cy="18716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